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63" r:id="rId2"/>
    <p:sldId id="272" r:id="rId3"/>
    <p:sldId id="260" r:id="rId4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79419" autoAdjust="0"/>
  </p:normalViewPr>
  <p:slideViewPr>
    <p:cSldViewPr snapToGrid="0">
      <p:cViewPr varScale="1">
        <p:scale>
          <a:sx n="185" d="100"/>
          <a:sy n="185" d="100"/>
        </p:scale>
        <p:origin x="-21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1960047-6419-4D4C-9692-41DFDCEE2B83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BCA65A0-30EE-4A39-86D4-5C0073C61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6747-10E4-4E3B-A91A-D3BAB52C1DF9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5D72-A341-442B-87A4-BD90F9DE9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6747-10E4-4E3B-A91A-D3BAB52C1DF9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5D72-A341-442B-87A4-BD90F9DE9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6747-10E4-4E3B-A91A-D3BAB52C1DF9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5D72-A341-442B-87A4-BD90F9DE9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6747-10E4-4E3B-A91A-D3BAB52C1DF9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5D72-A341-442B-87A4-BD90F9DE9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6747-10E4-4E3B-A91A-D3BAB52C1DF9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5D72-A341-442B-87A4-BD90F9DE9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6747-10E4-4E3B-A91A-D3BAB52C1DF9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5D72-A341-442B-87A4-BD90F9DE9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6747-10E4-4E3B-A91A-D3BAB52C1DF9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5D72-A341-442B-87A4-BD90F9DE9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6747-10E4-4E3B-A91A-D3BAB52C1DF9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5D72-A341-442B-87A4-BD90F9DE9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0276747-10E4-4E3B-A91A-D3BAB52C1DF9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E5D5D72-A341-442B-87A4-BD90F9DE9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6747-10E4-4E3B-A91A-D3BAB52C1DF9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5D72-A341-442B-87A4-BD90F9DE9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6747-10E4-4E3B-A91A-D3BAB52C1DF9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5D72-A341-442B-87A4-BD90F9DE9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76747-10E4-4E3B-A91A-D3BAB52C1DF9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D5D72-A341-442B-87A4-BD90F9DE9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>
            <a:spLocks noChangeAspect="1"/>
          </p:cNvSpPr>
          <p:nvPr/>
        </p:nvSpPr>
        <p:spPr>
          <a:xfrm>
            <a:off x="3099935" y="2206754"/>
            <a:ext cx="1982992" cy="1690685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Pursuing fundamentals</a:t>
            </a: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(Classic OM)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02833" y="2763059"/>
            <a:ext cx="14535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What is the best way?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9038" y="4577682"/>
            <a:ext cx="1581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What happens and why?</a:t>
            </a:r>
          </a:p>
        </p:txBody>
      </p:sp>
      <p:sp>
        <p:nvSpPr>
          <p:cNvPr id="5" name="Rounded Rectangle 4"/>
          <p:cNvSpPr>
            <a:spLocks noChangeAspect="1"/>
          </p:cNvSpPr>
          <p:nvPr/>
        </p:nvSpPr>
        <p:spPr>
          <a:xfrm>
            <a:off x="3099935" y="4085173"/>
            <a:ext cx="1982992" cy="1690685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Pursuing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insight</a:t>
            </a: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(Operations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Economics)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>
            <a:spLocks noChangeAspect="1"/>
          </p:cNvSpPr>
          <p:nvPr/>
        </p:nvSpPr>
        <p:spPr>
          <a:xfrm>
            <a:off x="5339860" y="2206754"/>
            <a:ext cx="1982992" cy="1690685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Grounded in applications</a:t>
            </a: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(Original OM)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>
            <a:spLocks noChangeAspect="1"/>
          </p:cNvSpPr>
          <p:nvPr/>
        </p:nvSpPr>
        <p:spPr>
          <a:xfrm>
            <a:off x="5339860" y="4092261"/>
            <a:ext cx="1982992" cy="1690685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Grounded in observations</a:t>
            </a: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(Empirical OM)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41996" y="1309942"/>
            <a:ext cx="14535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Assumption</a:t>
            </a:r>
            <a:endParaRPr lang="en-US" dirty="0" smtClean="0"/>
          </a:p>
          <a:p>
            <a:pPr algn="ctr"/>
            <a:r>
              <a:rPr lang="en-US" dirty="0" smtClean="0"/>
              <a:t>Driven</a:t>
            </a:r>
            <a:endParaRPr 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5596861" y="1309942"/>
            <a:ext cx="14535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Data</a:t>
            </a:r>
            <a:endParaRPr lang="en-US" dirty="0" smtClean="0"/>
          </a:p>
          <a:p>
            <a:pPr algn="ctr"/>
            <a:r>
              <a:rPr lang="en-US" dirty="0" smtClean="0"/>
              <a:t>Driven</a:t>
            </a:r>
            <a:endParaRPr 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298932" y="197102"/>
            <a:ext cx="46599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Research Relevance Matrix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 animBg="1"/>
      <p:bldP spid="6" grpId="0" animBg="1"/>
      <p:bldP spid="7" grpId="0" animBg="1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Oval 99"/>
          <p:cNvSpPr/>
          <p:nvPr/>
        </p:nvSpPr>
        <p:spPr>
          <a:xfrm>
            <a:off x="4707688" y="2383971"/>
            <a:ext cx="1786040" cy="1681854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Kaizen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Rewards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Cycle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932" y="197102"/>
            <a:ext cx="53447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Research, Relevance, Rewards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678290" y="1571060"/>
            <a:ext cx="1453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internship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2735" y="2975322"/>
            <a:ext cx="1453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papers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9112" y="4591857"/>
            <a:ext cx="1453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job talk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84626" y="5457011"/>
            <a:ext cx="1453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case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74742" y="4836767"/>
            <a:ext cx="1453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course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05574" y="3963187"/>
            <a:ext cx="1453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textbook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36215" y="2436487"/>
            <a:ext cx="1453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alumni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80959" y="1285313"/>
            <a:ext cx="1453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case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17454" y="1709855"/>
            <a:ext cx="1453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paper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05136" y="3432507"/>
            <a:ext cx="14535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simulation game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669476" y="1216470"/>
            <a:ext cx="7107014" cy="4596493"/>
            <a:chOff x="669476" y="1216470"/>
            <a:chExt cx="7107014" cy="4596493"/>
          </a:xfrm>
        </p:grpSpPr>
        <p:sp>
          <p:nvSpPr>
            <p:cNvPr id="105" name="Freeform 104"/>
            <p:cNvSpPr/>
            <p:nvPr/>
          </p:nvSpPr>
          <p:spPr>
            <a:xfrm>
              <a:off x="6262007" y="4343400"/>
              <a:ext cx="914400" cy="612321"/>
            </a:xfrm>
            <a:custGeom>
              <a:avLst/>
              <a:gdLst>
                <a:gd name="connsiteX0" fmla="*/ 0 w 914400"/>
                <a:gd name="connsiteY0" fmla="*/ 612321 h 612321"/>
                <a:gd name="connsiteX1" fmla="*/ 522514 w 914400"/>
                <a:gd name="connsiteY1" fmla="*/ 367393 h 612321"/>
                <a:gd name="connsiteX2" fmla="*/ 914400 w 914400"/>
                <a:gd name="connsiteY2" fmla="*/ 0 h 612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14400" h="612321">
                  <a:moveTo>
                    <a:pt x="0" y="612321"/>
                  </a:moveTo>
                  <a:cubicBezTo>
                    <a:pt x="185057" y="540883"/>
                    <a:pt x="370114" y="469446"/>
                    <a:pt x="522514" y="367393"/>
                  </a:cubicBezTo>
                  <a:cubicBezTo>
                    <a:pt x="674914" y="265340"/>
                    <a:pt x="794657" y="132670"/>
                    <a:pt x="914400" y="0"/>
                  </a:cubicBezTo>
                </a:path>
              </a:pathLst>
            </a:custGeom>
            <a:ln w="12700">
              <a:solidFill>
                <a:srgbClr val="7030A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Freeform 106"/>
            <p:cNvSpPr/>
            <p:nvPr/>
          </p:nvSpPr>
          <p:spPr>
            <a:xfrm rot="15498545">
              <a:off x="6466119" y="1730824"/>
              <a:ext cx="914400" cy="612321"/>
            </a:xfrm>
            <a:custGeom>
              <a:avLst/>
              <a:gdLst>
                <a:gd name="connsiteX0" fmla="*/ 0 w 914400"/>
                <a:gd name="connsiteY0" fmla="*/ 612321 h 612321"/>
                <a:gd name="connsiteX1" fmla="*/ 522514 w 914400"/>
                <a:gd name="connsiteY1" fmla="*/ 367393 h 612321"/>
                <a:gd name="connsiteX2" fmla="*/ 914400 w 914400"/>
                <a:gd name="connsiteY2" fmla="*/ 0 h 612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14400" h="612321">
                  <a:moveTo>
                    <a:pt x="0" y="612321"/>
                  </a:moveTo>
                  <a:cubicBezTo>
                    <a:pt x="185057" y="540883"/>
                    <a:pt x="370114" y="469446"/>
                    <a:pt x="522514" y="367393"/>
                  </a:cubicBezTo>
                  <a:cubicBezTo>
                    <a:pt x="674914" y="265340"/>
                    <a:pt x="794657" y="132670"/>
                    <a:pt x="914400" y="0"/>
                  </a:cubicBezTo>
                </a:path>
              </a:pathLst>
            </a:custGeom>
            <a:ln w="12700">
              <a:solidFill>
                <a:srgbClr val="7030A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 107"/>
            <p:cNvSpPr/>
            <p:nvPr/>
          </p:nvSpPr>
          <p:spPr>
            <a:xfrm rot="12001698">
              <a:off x="4678141" y="1216470"/>
              <a:ext cx="914400" cy="612321"/>
            </a:xfrm>
            <a:custGeom>
              <a:avLst/>
              <a:gdLst>
                <a:gd name="connsiteX0" fmla="*/ 0 w 914400"/>
                <a:gd name="connsiteY0" fmla="*/ 612321 h 612321"/>
                <a:gd name="connsiteX1" fmla="*/ 522514 w 914400"/>
                <a:gd name="connsiteY1" fmla="*/ 367393 h 612321"/>
                <a:gd name="connsiteX2" fmla="*/ 914400 w 914400"/>
                <a:gd name="connsiteY2" fmla="*/ 0 h 612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14400" h="612321">
                  <a:moveTo>
                    <a:pt x="0" y="612321"/>
                  </a:moveTo>
                  <a:cubicBezTo>
                    <a:pt x="185057" y="540883"/>
                    <a:pt x="370114" y="469446"/>
                    <a:pt x="522514" y="367393"/>
                  </a:cubicBezTo>
                  <a:cubicBezTo>
                    <a:pt x="674914" y="265340"/>
                    <a:pt x="794657" y="132670"/>
                    <a:pt x="914400" y="0"/>
                  </a:cubicBezTo>
                </a:path>
              </a:pathLst>
            </a:custGeom>
            <a:ln w="12700">
              <a:solidFill>
                <a:srgbClr val="7030A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 108"/>
            <p:cNvSpPr/>
            <p:nvPr/>
          </p:nvSpPr>
          <p:spPr>
            <a:xfrm rot="8606732">
              <a:off x="3363691" y="2375799"/>
              <a:ext cx="914400" cy="612321"/>
            </a:xfrm>
            <a:custGeom>
              <a:avLst/>
              <a:gdLst>
                <a:gd name="connsiteX0" fmla="*/ 0 w 914400"/>
                <a:gd name="connsiteY0" fmla="*/ 612321 h 612321"/>
                <a:gd name="connsiteX1" fmla="*/ 522514 w 914400"/>
                <a:gd name="connsiteY1" fmla="*/ 367393 h 612321"/>
                <a:gd name="connsiteX2" fmla="*/ 914400 w 914400"/>
                <a:gd name="connsiteY2" fmla="*/ 0 h 612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14400" h="612321">
                  <a:moveTo>
                    <a:pt x="0" y="612321"/>
                  </a:moveTo>
                  <a:cubicBezTo>
                    <a:pt x="185057" y="540883"/>
                    <a:pt x="370114" y="469446"/>
                    <a:pt x="522514" y="367393"/>
                  </a:cubicBezTo>
                  <a:cubicBezTo>
                    <a:pt x="674914" y="265340"/>
                    <a:pt x="794657" y="132670"/>
                    <a:pt x="914400" y="0"/>
                  </a:cubicBezTo>
                </a:path>
              </a:pathLst>
            </a:custGeom>
            <a:ln w="12700">
              <a:solidFill>
                <a:srgbClr val="7030A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Freeform 111"/>
            <p:cNvSpPr/>
            <p:nvPr/>
          </p:nvSpPr>
          <p:spPr>
            <a:xfrm rot="4268184">
              <a:off x="3967848" y="4286241"/>
              <a:ext cx="914400" cy="612321"/>
            </a:xfrm>
            <a:custGeom>
              <a:avLst/>
              <a:gdLst>
                <a:gd name="connsiteX0" fmla="*/ 0 w 914400"/>
                <a:gd name="connsiteY0" fmla="*/ 612321 h 612321"/>
                <a:gd name="connsiteX1" fmla="*/ 522514 w 914400"/>
                <a:gd name="connsiteY1" fmla="*/ 367393 h 612321"/>
                <a:gd name="connsiteX2" fmla="*/ 914400 w 914400"/>
                <a:gd name="connsiteY2" fmla="*/ 0 h 612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14400" h="612321">
                  <a:moveTo>
                    <a:pt x="0" y="612321"/>
                  </a:moveTo>
                  <a:cubicBezTo>
                    <a:pt x="185057" y="540883"/>
                    <a:pt x="370114" y="469446"/>
                    <a:pt x="522514" y="367393"/>
                  </a:cubicBezTo>
                  <a:cubicBezTo>
                    <a:pt x="674914" y="265340"/>
                    <a:pt x="794657" y="132670"/>
                    <a:pt x="914400" y="0"/>
                  </a:cubicBezTo>
                </a:path>
              </a:pathLst>
            </a:custGeom>
            <a:ln w="12700">
              <a:solidFill>
                <a:srgbClr val="7030A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Freeform 112"/>
            <p:cNvSpPr/>
            <p:nvPr/>
          </p:nvSpPr>
          <p:spPr>
            <a:xfrm rot="18549764">
              <a:off x="7013130" y="3069762"/>
              <a:ext cx="914400" cy="612321"/>
            </a:xfrm>
            <a:custGeom>
              <a:avLst/>
              <a:gdLst>
                <a:gd name="connsiteX0" fmla="*/ 0 w 914400"/>
                <a:gd name="connsiteY0" fmla="*/ 612321 h 612321"/>
                <a:gd name="connsiteX1" fmla="*/ 522514 w 914400"/>
                <a:gd name="connsiteY1" fmla="*/ 367393 h 612321"/>
                <a:gd name="connsiteX2" fmla="*/ 914400 w 914400"/>
                <a:gd name="connsiteY2" fmla="*/ 0 h 612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14400" h="612321">
                  <a:moveTo>
                    <a:pt x="0" y="612321"/>
                  </a:moveTo>
                  <a:cubicBezTo>
                    <a:pt x="185057" y="540883"/>
                    <a:pt x="370114" y="469446"/>
                    <a:pt x="522514" y="367393"/>
                  </a:cubicBezTo>
                  <a:cubicBezTo>
                    <a:pt x="674914" y="265340"/>
                    <a:pt x="794657" y="132670"/>
                    <a:pt x="914400" y="0"/>
                  </a:cubicBezTo>
                </a:path>
              </a:pathLst>
            </a:custGeom>
            <a:ln w="12700">
              <a:solidFill>
                <a:srgbClr val="7030A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Freeform 113"/>
            <p:cNvSpPr/>
            <p:nvPr/>
          </p:nvSpPr>
          <p:spPr>
            <a:xfrm rot="8606732">
              <a:off x="669476" y="2155365"/>
              <a:ext cx="914400" cy="612321"/>
            </a:xfrm>
            <a:custGeom>
              <a:avLst/>
              <a:gdLst>
                <a:gd name="connsiteX0" fmla="*/ 0 w 914400"/>
                <a:gd name="connsiteY0" fmla="*/ 612321 h 612321"/>
                <a:gd name="connsiteX1" fmla="*/ 522514 w 914400"/>
                <a:gd name="connsiteY1" fmla="*/ 367393 h 612321"/>
                <a:gd name="connsiteX2" fmla="*/ 914400 w 914400"/>
                <a:gd name="connsiteY2" fmla="*/ 0 h 612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14400" h="612321">
                  <a:moveTo>
                    <a:pt x="0" y="612321"/>
                  </a:moveTo>
                  <a:cubicBezTo>
                    <a:pt x="185057" y="540883"/>
                    <a:pt x="370114" y="469446"/>
                    <a:pt x="522514" y="367393"/>
                  </a:cubicBezTo>
                  <a:cubicBezTo>
                    <a:pt x="674914" y="265340"/>
                    <a:pt x="794657" y="132670"/>
                    <a:pt x="914400" y="0"/>
                  </a:cubicBezTo>
                </a:path>
              </a:pathLst>
            </a:custGeom>
            <a:ln w="12700">
              <a:solidFill>
                <a:srgbClr val="7030A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Freeform 114"/>
            <p:cNvSpPr/>
            <p:nvPr/>
          </p:nvSpPr>
          <p:spPr>
            <a:xfrm rot="6789945">
              <a:off x="604164" y="3649430"/>
              <a:ext cx="914400" cy="612321"/>
            </a:xfrm>
            <a:custGeom>
              <a:avLst/>
              <a:gdLst>
                <a:gd name="connsiteX0" fmla="*/ 0 w 914400"/>
                <a:gd name="connsiteY0" fmla="*/ 612321 h 612321"/>
                <a:gd name="connsiteX1" fmla="*/ 522514 w 914400"/>
                <a:gd name="connsiteY1" fmla="*/ 367393 h 612321"/>
                <a:gd name="connsiteX2" fmla="*/ 914400 w 914400"/>
                <a:gd name="connsiteY2" fmla="*/ 0 h 612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14400" h="612321">
                  <a:moveTo>
                    <a:pt x="0" y="612321"/>
                  </a:moveTo>
                  <a:cubicBezTo>
                    <a:pt x="185057" y="540883"/>
                    <a:pt x="370114" y="469446"/>
                    <a:pt x="522514" y="367393"/>
                  </a:cubicBezTo>
                  <a:cubicBezTo>
                    <a:pt x="674914" y="265340"/>
                    <a:pt x="794657" y="132670"/>
                    <a:pt x="914400" y="0"/>
                  </a:cubicBezTo>
                </a:path>
              </a:pathLst>
            </a:custGeom>
            <a:ln w="12700">
              <a:solidFill>
                <a:srgbClr val="7030A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Freeform 115"/>
            <p:cNvSpPr/>
            <p:nvPr/>
          </p:nvSpPr>
          <p:spPr>
            <a:xfrm rot="3715594">
              <a:off x="1681850" y="5004700"/>
              <a:ext cx="914400" cy="612321"/>
            </a:xfrm>
            <a:custGeom>
              <a:avLst/>
              <a:gdLst>
                <a:gd name="connsiteX0" fmla="*/ 0 w 914400"/>
                <a:gd name="connsiteY0" fmla="*/ 612321 h 612321"/>
                <a:gd name="connsiteX1" fmla="*/ 522514 w 914400"/>
                <a:gd name="connsiteY1" fmla="*/ 367393 h 612321"/>
                <a:gd name="connsiteX2" fmla="*/ 914400 w 914400"/>
                <a:gd name="connsiteY2" fmla="*/ 0 h 612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14400" h="612321">
                  <a:moveTo>
                    <a:pt x="0" y="612321"/>
                  </a:moveTo>
                  <a:cubicBezTo>
                    <a:pt x="185057" y="540883"/>
                    <a:pt x="370114" y="469446"/>
                    <a:pt x="522514" y="367393"/>
                  </a:cubicBezTo>
                  <a:cubicBezTo>
                    <a:pt x="674914" y="265340"/>
                    <a:pt x="794657" y="132670"/>
                    <a:pt x="914400" y="0"/>
                  </a:cubicBezTo>
                </a:path>
              </a:pathLst>
            </a:custGeom>
            <a:ln w="12700">
              <a:solidFill>
                <a:srgbClr val="7030A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 rot="1098434">
              <a:off x="3902534" y="5200642"/>
              <a:ext cx="914400" cy="612321"/>
            </a:xfrm>
            <a:custGeom>
              <a:avLst/>
              <a:gdLst>
                <a:gd name="connsiteX0" fmla="*/ 0 w 914400"/>
                <a:gd name="connsiteY0" fmla="*/ 612321 h 612321"/>
                <a:gd name="connsiteX1" fmla="*/ 522514 w 914400"/>
                <a:gd name="connsiteY1" fmla="*/ 367393 h 612321"/>
                <a:gd name="connsiteX2" fmla="*/ 914400 w 914400"/>
                <a:gd name="connsiteY2" fmla="*/ 0 h 612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14400" h="612321">
                  <a:moveTo>
                    <a:pt x="0" y="612321"/>
                  </a:moveTo>
                  <a:cubicBezTo>
                    <a:pt x="185057" y="540883"/>
                    <a:pt x="370114" y="469446"/>
                    <a:pt x="522514" y="367393"/>
                  </a:cubicBezTo>
                  <a:cubicBezTo>
                    <a:pt x="674914" y="265340"/>
                    <a:pt x="794657" y="132670"/>
                    <a:pt x="914400" y="0"/>
                  </a:cubicBezTo>
                </a:path>
              </a:pathLst>
            </a:custGeom>
            <a:ln w="12700">
              <a:solidFill>
                <a:srgbClr val="7030A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585635" y="2691829"/>
            <a:ext cx="2830530" cy="201373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5650787" y="2845941"/>
            <a:ext cx="2768885" cy="1854486"/>
          </a:xfrm>
          <a:custGeom>
            <a:avLst/>
            <a:gdLst>
              <a:gd name="connsiteX0" fmla="*/ 780836 w 2748337"/>
              <a:gd name="connsiteY0" fmla="*/ 0 h 1828800"/>
              <a:gd name="connsiteX1" fmla="*/ 2748337 w 2748337"/>
              <a:gd name="connsiteY1" fmla="*/ 1828800 h 1828800"/>
              <a:gd name="connsiteX2" fmla="*/ 0 w 2748337"/>
              <a:gd name="connsiteY2" fmla="*/ 1818526 h 1828800"/>
              <a:gd name="connsiteX0" fmla="*/ 780836 w 2748337"/>
              <a:gd name="connsiteY0" fmla="*/ 0 h 1828800"/>
              <a:gd name="connsiteX1" fmla="*/ 2748337 w 2748337"/>
              <a:gd name="connsiteY1" fmla="*/ 1828800 h 1828800"/>
              <a:gd name="connsiteX2" fmla="*/ 0 w 2748337"/>
              <a:gd name="connsiteY2" fmla="*/ 1818526 h 1828800"/>
              <a:gd name="connsiteX3" fmla="*/ 780836 w 2748337"/>
              <a:gd name="connsiteY3" fmla="*/ 0 h 1828800"/>
              <a:gd name="connsiteX0" fmla="*/ 801384 w 2768885"/>
              <a:gd name="connsiteY0" fmla="*/ 0 h 1828800"/>
              <a:gd name="connsiteX1" fmla="*/ 2768885 w 2768885"/>
              <a:gd name="connsiteY1" fmla="*/ 1828800 h 1828800"/>
              <a:gd name="connsiteX2" fmla="*/ 0 w 2768885"/>
              <a:gd name="connsiteY2" fmla="*/ 1818526 h 1828800"/>
              <a:gd name="connsiteX3" fmla="*/ 801384 w 2768885"/>
              <a:gd name="connsiteY3" fmla="*/ 0 h 1828800"/>
              <a:gd name="connsiteX0" fmla="*/ 796247 w 2768885"/>
              <a:gd name="connsiteY0" fmla="*/ 0 h 1854486"/>
              <a:gd name="connsiteX1" fmla="*/ 2768885 w 2768885"/>
              <a:gd name="connsiteY1" fmla="*/ 1854486 h 1854486"/>
              <a:gd name="connsiteX2" fmla="*/ 0 w 2768885"/>
              <a:gd name="connsiteY2" fmla="*/ 1844212 h 1854486"/>
              <a:gd name="connsiteX3" fmla="*/ 796247 w 2768885"/>
              <a:gd name="connsiteY3" fmla="*/ 0 h 1854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8885" h="1854486">
                <a:moveTo>
                  <a:pt x="796247" y="0"/>
                </a:moveTo>
                <a:lnTo>
                  <a:pt x="2768885" y="1854486"/>
                </a:lnTo>
                <a:lnTo>
                  <a:pt x="0" y="1844212"/>
                </a:lnTo>
                <a:lnTo>
                  <a:pt x="796247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5639858" y="2833968"/>
            <a:ext cx="2778100" cy="1870681"/>
          </a:xfrm>
          <a:custGeom>
            <a:avLst/>
            <a:gdLst>
              <a:gd name="connsiteX0" fmla="*/ 0 w 2778100"/>
              <a:gd name="connsiteY0" fmla="*/ 1856721 h 1870681"/>
              <a:gd name="connsiteX1" fmla="*/ 2778100 w 2778100"/>
              <a:gd name="connsiteY1" fmla="*/ 1870681 h 1870681"/>
              <a:gd name="connsiteX2" fmla="*/ 802717 w 2778100"/>
              <a:gd name="connsiteY2" fmla="*/ 0 h 1870681"/>
              <a:gd name="connsiteX0" fmla="*/ 0 w 2778100"/>
              <a:gd name="connsiteY0" fmla="*/ 1856721 h 1870681"/>
              <a:gd name="connsiteX1" fmla="*/ 2778100 w 2778100"/>
              <a:gd name="connsiteY1" fmla="*/ 1870681 h 1870681"/>
              <a:gd name="connsiteX2" fmla="*/ 802717 w 2778100"/>
              <a:gd name="connsiteY2" fmla="*/ 0 h 1870681"/>
              <a:gd name="connsiteX3" fmla="*/ 0 w 2778100"/>
              <a:gd name="connsiteY3" fmla="*/ 1856721 h 1870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8100" h="1870681">
                <a:moveTo>
                  <a:pt x="0" y="1856721"/>
                </a:moveTo>
                <a:lnTo>
                  <a:pt x="2778100" y="1870681"/>
                </a:lnTo>
                <a:lnTo>
                  <a:pt x="802717" y="0"/>
                </a:lnTo>
                <a:lnTo>
                  <a:pt x="0" y="1856721"/>
                </a:lnTo>
                <a:close/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361140" y="2775800"/>
            <a:ext cx="152400" cy="152400"/>
          </a:xfrm>
          <a:prstGeom prst="ellipse">
            <a:avLst/>
          </a:prstGeom>
          <a:solidFill>
            <a:srgbClr val="92D05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600303" y="4576680"/>
            <a:ext cx="152400" cy="152400"/>
          </a:xfrm>
          <a:prstGeom prst="ellipse">
            <a:avLst/>
          </a:prstGeom>
          <a:solidFill>
            <a:srgbClr val="92D05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8322563" y="4611580"/>
            <a:ext cx="152400" cy="152400"/>
          </a:xfrm>
          <a:prstGeom prst="ellipse">
            <a:avLst/>
          </a:prstGeom>
          <a:solidFill>
            <a:srgbClr val="92D05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487759" y="4634848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v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6456534" y="2484961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v</a:t>
            </a:r>
            <a:r>
              <a:rPr lang="en-US" baseline="-25000" dirty="0"/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65206" y="4579007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v</a:t>
            </a:r>
            <a:r>
              <a:rPr lang="en-US" baseline="-25000" dirty="0"/>
              <a:t>3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6980047" y="4229998"/>
            <a:ext cx="432769" cy="47465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804484" y="4225136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70C0"/>
                </a:solidFill>
              </a:rPr>
              <a:t>R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cxnSp>
        <p:nvCxnSpPr>
          <p:cNvPr id="14" name="Straight Arrow Connector 13"/>
          <p:cNvCxnSpPr>
            <a:stCxn id="15" idx="1"/>
          </p:cNvCxnSpPr>
          <p:nvPr/>
        </p:nvCxnSpPr>
        <p:spPr>
          <a:xfrm>
            <a:off x="5998080" y="3884840"/>
            <a:ext cx="446731" cy="41562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998080" y="3700174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70C0"/>
                </a:solidFill>
              </a:rPr>
              <a:t>R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6820835" y="3749307"/>
            <a:ext cx="565393" cy="26524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886440" y="3500261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70C0"/>
                </a:solidFill>
              </a:rPr>
              <a:t>R</a:t>
            </a:r>
            <a:r>
              <a:rPr lang="en-US" baseline="-25000" dirty="0" smtClean="0">
                <a:solidFill>
                  <a:srgbClr val="0070C0"/>
                </a:solidFill>
              </a:rPr>
              <a:t>3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8091054" y="4495244"/>
            <a:ext cx="89579" cy="216385"/>
          </a:xfrm>
          <a:custGeom>
            <a:avLst/>
            <a:gdLst>
              <a:gd name="connsiteX0" fmla="*/ 89579 w 89579"/>
              <a:gd name="connsiteY0" fmla="*/ 0 h 216385"/>
              <a:gd name="connsiteX1" fmla="*/ 12797 w 89579"/>
              <a:gd name="connsiteY1" fmla="*/ 90742 h 216385"/>
              <a:gd name="connsiteX2" fmla="*/ 12797 w 89579"/>
              <a:gd name="connsiteY2" fmla="*/ 216385 h 216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9579" h="216385">
                <a:moveTo>
                  <a:pt x="89579" y="0"/>
                </a:moveTo>
                <a:cubicBezTo>
                  <a:pt x="57586" y="27339"/>
                  <a:pt x="25594" y="54678"/>
                  <a:pt x="12797" y="90742"/>
                </a:cubicBezTo>
                <a:cubicBezTo>
                  <a:pt x="0" y="126806"/>
                  <a:pt x="6398" y="171595"/>
                  <a:pt x="12797" y="216385"/>
                </a:cubicBezTo>
              </a:path>
            </a:pathLst>
          </a:cu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7710333" y="4335760"/>
            <a:ext cx="4667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Symbol" pitchFamily="18" charset="2"/>
              </a:rPr>
              <a:t>px</a:t>
            </a:r>
            <a:r>
              <a:rPr lang="en-US" sz="1600" baseline="-25000" dirty="0" smtClean="0"/>
              <a:t>1</a:t>
            </a:r>
            <a:endParaRPr lang="en-US" sz="1600" baseline="-25000" dirty="0"/>
          </a:p>
        </p:txBody>
      </p:sp>
      <p:sp>
        <p:nvSpPr>
          <p:cNvPr id="26" name="Freeform 25"/>
          <p:cNvSpPr/>
          <p:nvPr/>
        </p:nvSpPr>
        <p:spPr>
          <a:xfrm>
            <a:off x="5765500" y="4425443"/>
            <a:ext cx="209405" cy="265246"/>
          </a:xfrm>
          <a:custGeom>
            <a:avLst/>
            <a:gdLst>
              <a:gd name="connsiteX0" fmla="*/ 0 w 209405"/>
              <a:gd name="connsiteY0" fmla="*/ 0 h 265246"/>
              <a:gd name="connsiteX1" fmla="*/ 153564 w 209405"/>
              <a:gd name="connsiteY1" fmla="*/ 104702 h 265246"/>
              <a:gd name="connsiteX2" fmla="*/ 209405 w 209405"/>
              <a:gd name="connsiteY2" fmla="*/ 265246 h 265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9405" h="265246">
                <a:moveTo>
                  <a:pt x="0" y="0"/>
                </a:moveTo>
                <a:cubicBezTo>
                  <a:pt x="59331" y="30247"/>
                  <a:pt x="118663" y="60494"/>
                  <a:pt x="153564" y="104702"/>
                </a:cubicBezTo>
                <a:cubicBezTo>
                  <a:pt x="188465" y="148910"/>
                  <a:pt x="198935" y="207078"/>
                  <a:pt x="209405" y="265246"/>
                </a:cubicBezTo>
              </a:path>
            </a:pathLst>
          </a:cu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6337873" y="3022432"/>
            <a:ext cx="286186" cy="72128"/>
          </a:xfrm>
          <a:custGeom>
            <a:avLst/>
            <a:gdLst>
              <a:gd name="connsiteX0" fmla="*/ 0 w 286186"/>
              <a:gd name="connsiteY0" fmla="*/ 55841 h 72128"/>
              <a:gd name="connsiteX1" fmla="*/ 125643 w 286186"/>
              <a:gd name="connsiteY1" fmla="*/ 62821 h 72128"/>
              <a:gd name="connsiteX2" fmla="*/ 286186 w 286186"/>
              <a:gd name="connsiteY2" fmla="*/ 0 h 72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6186" h="72128">
                <a:moveTo>
                  <a:pt x="0" y="55841"/>
                </a:moveTo>
                <a:cubicBezTo>
                  <a:pt x="38972" y="63984"/>
                  <a:pt x="77945" y="72128"/>
                  <a:pt x="125643" y="62821"/>
                </a:cubicBezTo>
                <a:cubicBezTo>
                  <a:pt x="173341" y="53514"/>
                  <a:pt x="229763" y="26757"/>
                  <a:pt x="286186" y="0"/>
                </a:cubicBezTo>
              </a:path>
            </a:pathLst>
          </a:cu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5869417" y="4323249"/>
            <a:ext cx="4667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Symbol" pitchFamily="18" charset="2"/>
              </a:rPr>
              <a:t>px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sp>
        <p:nvSpPr>
          <p:cNvPr id="29" name="TextBox 28"/>
          <p:cNvSpPr txBox="1"/>
          <p:nvPr/>
        </p:nvSpPr>
        <p:spPr>
          <a:xfrm>
            <a:off x="6301520" y="2992275"/>
            <a:ext cx="4667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Symbol" pitchFamily="18" charset="2"/>
              </a:rPr>
              <a:t>px</a:t>
            </a:r>
            <a:r>
              <a:rPr lang="en-US" sz="1600" baseline="-25000" dirty="0"/>
              <a:t>2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585635" y="4704649"/>
            <a:ext cx="2682567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236978" y="2687385"/>
            <a:ext cx="0" cy="21778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1161360" y="4624377"/>
            <a:ext cx="152400" cy="152400"/>
          </a:xfrm>
          <a:prstGeom prst="ellipse">
            <a:avLst/>
          </a:prstGeom>
          <a:solidFill>
            <a:srgbClr val="92D05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1740712" y="4624377"/>
            <a:ext cx="152400" cy="152400"/>
          </a:xfrm>
          <a:prstGeom prst="ellipse">
            <a:avLst/>
          </a:prstGeom>
          <a:solidFill>
            <a:srgbClr val="92D05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3325207" y="4624377"/>
            <a:ext cx="152400" cy="152400"/>
          </a:xfrm>
          <a:prstGeom prst="ellipse">
            <a:avLst/>
          </a:prstGeom>
          <a:solidFill>
            <a:srgbClr val="92D05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214873" y="473838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1843087" y="473838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baseline="-25000" dirty="0"/>
          </a:p>
        </p:txBody>
      </p:sp>
      <p:sp>
        <p:nvSpPr>
          <p:cNvPr id="40" name="TextBox 39"/>
          <p:cNvSpPr txBox="1"/>
          <p:nvPr/>
        </p:nvSpPr>
        <p:spPr>
          <a:xfrm>
            <a:off x="3266663" y="4738387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∞</a:t>
            </a:r>
            <a:endParaRPr lang="en-US" baseline="-25000" dirty="0"/>
          </a:p>
        </p:txBody>
      </p:sp>
      <p:sp>
        <p:nvSpPr>
          <p:cNvPr id="42" name="Oval 41"/>
          <p:cNvSpPr/>
          <p:nvPr/>
        </p:nvSpPr>
        <p:spPr>
          <a:xfrm>
            <a:off x="2870116" y="3716958"/>
            <a:ext cx="152400" cy="152400"/>
          </a:xfrm>
          <a:prstGeom prst="ellipse">
            <a:avLst/>
          </a:prstGeom>
          <a:solidFill>
            <a:srgbClr val="92D05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6423014" y="3535474"/>
            <a:ext cx="152400" cy="152400"/>
          </a:xfrm>
          <a:prstGeom prst="ellipse">
            <a:avLst/>
          </a:prstGeom>
          <a:solidFill>
            <a:srgbClr val="92D05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803804" y="3850745"/>
            <a:ext cx="276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z</a:t>
            </a:r>
            <a:endParaRPr lang="en-US" baseline="-25000" dirty="0">
              <a:solidFill>
                <a:srgbClr val="92D050"/>
              </a:solidFill>
            </a:endParaRPr>
          </a:p>
        </p:txBody>
      </p:sp>
      <p:sp>
        <p:nvSpPr>
          <p:cNvPr id="45" name="Freeform 44"/>
          <p:cNvSpPr/>
          <p:nvPr/>
        </p:nvSpPr>
        <p:spPr>
          <a:xfrm>
            <a:off x="3092208" y="3303965"/>
            <a:ext cx="3252751" cy="423463"/>
          </a:xfrm>
          <a:custGeom>
            <a:avLst/>
            <a:gdLst>
              <a:gd name="connsiteX0" fmla="*/ 0 w 3252751"/>
              <a:gd name="connsiteY0" fmla="*/ 423463 h 423463"/>
              <a:gd name="connsiteX1" fmla="*/ 900439 w 3252751"/>
              <a:gd name="connsiteY1" fmla="*/ 74455 h 423463"/>
              <a:gd name="connsiteX2" fmla="*/ 1947462 w 3252751"/>
              <a:gd name="connsiteY2" fmla="*/ 25594 h 423463"/>
              <a:gd name="connsiteX3" fmla="*/ 3252751 w 3252751"/>
              <a:gd name="connsiteY3" fmla="*/ 228019 h 423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2751" h="423463">
                <a:moveTo>
                  <a:pt x="0" y="423463"/>
                </a:moveTo>
                <a:cubicBezTo>
                  <a:pt x="287931" y="282114"/>
                  <a:pt x="575862" y="140766"/>
                  <a:pt x="900439" y="74455"/>
                </a:cubicBezTo>
                <a:cubicBezTo>
                  <a:pt x="1225016" y="8144"/>
                  <a:pt x="1555410" y="0"/>
                  <a:pt x="1947462" y="25594"/>
                </a:cubicBezTo>
                <a:cubicBezTo>
                  <a:pt x="2339514" y="51188"/>
                  <a:pt x="2796132" y="139603"/>
                  <a:pt x="3252751" y="228019"/>
                </a:cubicBezTo>
              </a:path>
            </a:pathLst>
          </a:custGeom>
          <a:ln>
            <a:solidFill>
              <a:srgbClr val="92D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20836" y="2983753"/>
            <a:ext cx="2055636" cy="356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7" name="TextBox 46"/>
          <p:cNvSpPr txBox="1"/>
          <p:nvPr/>
        </p:nvSpPr>
        <p:spPr>
          <a:xfrm>
            <a:off x="6276471" y="3604167"/>
            <a:ext cx="487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92D050"/>
                </a:solidFill>
              </a:rPr>
              <a:t>f</a:t>
            </a:r>
            <a:r>
              <a:rPr lang="en-US" dirty="0" smtClean="0">
                <a:solidFill>
                  <a:srgbClr val="92D050"/>
                </a:solidFill>
              </a:rPr>
              <a:t>(z)</a:t>
            </a:r>
            <a:endParaRPr lang="en-US" baseline="-250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 animBg="1"/>
      <p:bldP spid="44" grpId="0"/>
      <p:bldP spid="45" grpId="0" animBg="1"/>
      <p:bldP spid="4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1082</TotalTime>
  <Words>79</Words>
  <Application>Microsoft Office PowerPoint</Application>
  <PresentationFormat>On-screen Show (4:3)</PresentationFormat>
  <Paragraphs>49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Kellogg School of Management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 A. Van Mieghem</dc:creator>
  <cp:lastModifiedBy>Jan Van Mieghem</cp:lastModifiedBy>
  <cp:revision>100</cp:revision>
  <dcterms:created xsi:type="dcterms:W3CDTF">2012-06-11T19:09:30Z</dcterms:created>
  <dcterms:modified xsi:type="dcterms:W3CDTF">2012-10-05T13:46:38Z</dcterms:modified>
</cp:coreProperties>
</file>